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8" d="100"/>
          <a:sy n="88" d="100"/>
        </p:scale>
        <p:origin x="-106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9635E8C-92E8-4A4A-8629-C8BD07B70863}" type="datetimeFigureOut">
              <a:rPr lang="en-US" smtClean="0"/>
              <a:pPr/>
              <a:t>12/1/2009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28859C-4F68-4771-87E7-B3B97E5F27C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635E8C-92E8-4A4A-8629-C8BD07B70863}" type="datetimeFigureOut">
              <a:rPr lang="en-US" smtClean="0"/>
              <a:pPr/>
              <a:t>12/1/2009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28859C-4F68-4771-87E7-B3B97E5F27C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635E8C-92E8-4A4A-8629-C8BD07B70863}" type="datetimeFigureOut">
              <a:rPr lang="en-US" smtClean="0"/>
              <a:pPr/>
              <a:t>12/1/2009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28859C-4F68-4771-87E7-B3B97E5F27C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635E8C-92E8-4A4A-8629-C8BD07B70863}" type="datetimeFigureOut">
              <a:rPr lang="en-US" smtClean="0"/>
              <a:pPr/>
              <a:t>12/1/2009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28859C-4F68-4771-87E7-B3B97E5F27C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9635E8C-92E8-4A4A-8629-C8BD07B70863}" type="datetimeFigureOut">
              <a:rPr lang="en-US" smtClean="0"/>
              <a:pPr/>
              <a:t>12/1/2009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28859C-4F68-4771-87E7-B3B97E5F27C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9635E8C-92E8-4A4A-8629-C8BD07B70863}" type="datetimeFigureOut">
              <a:rPr lang="en-US" smtClean="0"/>
              <a:pPr/>
              <a:t>12/1/2009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28859C-4F68-4771-87E7-B3B97E5F27C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9635E8C-92E8-4A4A-8629-C8BD07B70863}" type="datetimeFigureOut">
              <a:rPr lang="en-US" smtClean="0"/>
              <a:pPr/>
              <a:t>12/1/2009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28859C-4F68-4771-87E7-B3B97E5F27C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9635E8C-92E8-4A4A-8629-C8BD07B70863}" type="datetimeFigureOut">
              <a:rPr lang="en-US" smtClean="0"/>
              <a:pPr/>
              <a:t>12/1/2009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28859C-4F68-4771-87E7-B3B97E5F27C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635E8C-92E8-4A4A-8629-C8BD07B70863}" type="datetimeFigureOut">
              <a:rPr lang="en-US" smtClean="0"/>
              <a:pPr/>
              <a:t>12/1/2009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28859C-4F68-4771-87E7-B3B97E5F27C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635E8C-92E8-4A4A-8629-C8BD07B70863}" type="datetimeFigureOut">
              <a:rPr lang="en-US" smtClean="0"/>
              <a:pPr/>
              <a:t>12/1/2009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28859C-4F68-4771-87E7-B3B97E5F27C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635E8C-92E8-4A4A-8629-C8BD07B70863}" type="datetimeFigureOut">
              <a:rPr lang="en-US" smtClean="0"/>
              <a:pPr/>
              <a:t>12/1/2009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28859C-4F68-4771-87E7-B3B97E5F27C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635E8C-92E8-4A4A-8629-C8BD07B70863}" type="datetimeFigureOut">
              <a:rPr lang="en-US" smtClean="0"/>
              <a:pPr/>
              <a:t>12/1/2009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28859C-4F68-4771-87E7-B3B97E5F27C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57400"/>
            <a:ext cx="7772400" cy="1470025"/>
          </a:xfrm>
        </p:spPr>
        <p:txBody>
          <a:bodyPr>
            <a:noAutofit/>
          </a:bodyPr>
          <a:lstStyle/>
          <a:p>
            <a:r>
              <a:rPr lang="en-US" sz="6000" b="1" dirty="0" smtClean="0">
                <a:solidFill>
                  <a:schemeClr val="accent6">
                    <a:lumMod val="50000"/>
                  </a:schemeClr>
                </a:solidFill>
                <a:latin typeface="Amienne" pitchFamily="82" charset="0"/>
              </a:rPr>
              <a:t>Restoration &amp; the 18</a:t>
            </a:r>
            <a:r>
              <a:rPr lang="en-US" sz="6000" b="1" baseline="30000" dirty="0" smtClean="0">
                <a:solidFill>
                  <a:schemeClr val="accent6">
                    <a:lumMod val="50000"/>
                  </a:schemeClr>
                </a:solidFill>
                <a:latin typeface="Amienne" pitchFamily="82" charset="0"/>
              </a:rPr>
              <a:t>th</a:t>
            </a:r>
            <a:r>
              <a:rPr lang="en-US" sz="6000" b="1" dirty="0" smtClean="0">
                <a:solidFill>
                  <a:schemeClr val="accent6">
                    <a:lumMod val="50000"/>
                  </a:schemeClr>
                </a:solidFill>
                <a:latin typeface="Amienne" pitchFamily="82" charset="0"/>
              </a:rPr>
              <a:t> century</a:t>
            </a:r>
            <a:br>
              <a:rPr lang="en-US" sz="6000" b="1" dirty="0" smtClean="0">
                <a:solidFill>
                  <a:schemeClr val="accent6">
                    <a:lumMod val="50000"/>
                  </a:schemeClr>
                </a:solidFill>
                <a:latin typeface="Amienne" pitchFamily="82" charset="0"/>
              </a:rPr>
            </a:br>
            <a:r>
              <a:rPr lang="en-US" b="1" dirty="0" smtClean="0">
                <a:solidFill>
                  <a:schemeClr val="accent6">
                    <a:lumMod val="50000"/>
                  </a:schemeClr>
                </a:solidFill>
                <a:latin typeface="Amienne" pitchFamily="82" charset="0"/>
              </a:rPr>
              <a:t>(1660-1798)</a:t>
            </a:r>
            <a:endParaRPr lang="en-US" sz="6000" b="1" dirty="0">
              <a:solidFill>
                <a:schemeClr val="accent6">
                  <a:lumMod val="50000"/>
                </a:schemeClr>
              </a:solidFill>
              <a:latin typeface="Amienne" pitchFamily="82" charset="0"/>
            </a:endParaRPr>
          </a:p>
        </p:txBody>
      </p:sp>
      <p:sp>
        <p:nvSpPr>
          <p:cNvPr id="3" name="Subtitle 2"/>
          <p:cNvSpPr>
            <a:spLocks noGrp="1"/>
          </p:cNvSpPr>
          <p:nvPr>
            <p:ph type="subTitle" idx="1"/>
          </p:nvPr>
        </p:nvSpPr>
        <p:spPr>
          <a:xfrm>
            <a:off x="1371600" y="3886200"/>
            <a:ext cx="6629400" cy="1600200"/>
          </a:xfrm>
        </p:spPr>
        <p:txBody>
          <a:bodyPr>
            <a:noAutofit/>
          </a:bodyPr>
          <a:lstStyle/>
          <a:p>
            <a:r>
              <a:rPr lang="en-US" sz="2000" b="1" dirty="0" err="1" smtClean="0">
                <a:solidFill>
                  <a:schemeClr val="tx1"/>
                </a:solidFill>
                <a:latin typeface="Bookman Old Style" pitchFamily="18" charset="0"/>
              </a:rPr>
              <a:t>Pooja</a:t>
            </a:r>
            <a:r>
              <a:rPr lang="en-US" sz="2000" b="1" dirty="0" smtClean="0">
                <a:solidFill>
                  <a:schemeClr val="tx1"/>
                </a:solidFill>
                <a:latin typeface="Bookman Old Style" pitchFamily="18" charset="0"/>
              </a:rPr>
              <a:t> </a:t>
            </a:r>
            <a:r>
              <a:rPr lang="en-US" sz="2000" b="1" dirty="0" err="1" smtClean="0">
                <a:solidFill>
                  <a:schemeClr val="tx1"/>
                </a:solidFill>
                <a:latin typeface="Bookman Old Style" pitchFamily="18" charset="0"/>
              </a:rPr>
              <a:t>Chandramouleeswaran</a:t>
            </a:r>
            <a:endParaRPr lang="en-US" sz="2000" b="1" dirty="0" smtClean="0">
              <a:solidFill>
                <a:schemeClr val="tx1"/>
              </a:solidFill>
              <a:latin typeface="Bookman Old Style" pitchFamily="18" charset="0"/>
            </a:endParaRPr>
          </a:p>
          <a:p>
            <a:r>
              <a:rPr lang="en-US" sz="2000" b="1" dirty="0" smtClean="0">
                <a:solidFill>
                  <a:schemeClr val="tx1"/>
                </a:solidFill>
                <a:latin typeface="Bookman Old Style" pitchFamily="18" charset="0"/>
              </a:rPr>
              <a:t>Lorraine Torres</a:t>
            </a:r>
          </a:p>
          <a:p>
            <a:r>
              <a:rPr lang="en-US" sz="2000" b="1" dirty="0" smtClean="0">
                <a:solidFill>
                  <a:schemeClr val="tx1"/>
                </a:solidFill>
                <a:latin typeface="Bookman Old Style" pitchFamily="18" charset="0"/>
              </a:rPr>
              <a:t>Evan </a:t>
            </a:r>
            <a:r>
              <a:rPr lang="en-US" sz="2000" b="1" dirty="0" err="1" smtClean="0">
                <a:solidFill>
                  <a:schemeClr val="tx1"/>
                </a:solidFill>
                <a:latin typeface="Bookman Old Style" pitchFamily="18" charset="0"/>
              </a:rPr>
              <a:t>Crossgrove</a:t>
            </a:r>
            <a:endParaRPr lang="en-US" sz="2000" b="1" dirty="0" smtClean="0">
              <a:solidFill>
                <a:schemeClr val="tx1"/>
              </a:solidFill>
              <a:latin typeface="Bookman Old Style" pitchFamily="18" charset="0"/>
            </a:endParaRPr>
          </a:p>
          <a:p>
            <a:r>
              <a:rPr lang="en-US" sz="2000" b="1" dirty="0" smtClean="0">
                <a:solidFill>
                  <a:schemeClr val="tx1"/>
                </a:solidFill>
                <a:latin typeface="Bookman Old Style" pitchFamily="18" charset="0"/>
              </a:rPr>
              <a:t>Sophia </a:t>
            </a:r>
            <a:r>
              <a:rPr lang="en-US" sz="2000" b="1" dirty="0" err="1" smtClean="0">
                <a:solidFill>
                  <a:schemeClr val="tx1"/>
                </a:solidFill>
                <a:latin typeface="Bookman Old Style" pitchFamily="18" charset="0"/>
              </a:rPr>
              <a:t>Aravidis</a:t>
            </a:r>
            <a:endParaRPr lang="en-US" sz="2000" b="1" dirty="0">
              <a:solidFill>
                <a:schemeClr val="tx1"/>
              </a:solidFill>
              <a:latin typeface="Bookman Old Style"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228600"/>
            <a:ext cx="7086600" cy="923330"/>
          </a:xfrm>
          <a:prstGeom prst="rect">
            <a:avLst/>
          </a:prstGeom>
          <a:noFill/>
        </p:spPr>
        <p:txBody>
          <a:bodyPr wrap="square" rtlCol="0">
            <a:spAutoFit/>
          </a:bodyPr>
          <a:lstStyle/>
          <a:p>
            <a:pPr algn="ctr"/>
            <a:r>
              <a:rPr lang="en-US" sz="5400" b="1" u="sng" dirty="0" smtClean="0">
                <a:solidFill>
                  <a:schemeClr val="bg2">
                    <a:lumMod val="25000"/>
                  </a:schemeClr>
                </a:solidFill>
                <a:latin typeface="Kunstler Script" pitchFamily="66" charset="0"/>
              </a:rPr>
              <a:t>18th Century History </a:t>
            </a:r>
            <a:endParaRPr lang="en-US" sz="5400" b="1" u="sng" dirty="0">
              <a:solidFill>
                <a:schemeClr val="bg2">
                  <a:lumMod val="25000"/>
                </a:schemeClr>
              </a:solidFill>
            </a:endParaRPr>
          </a:p>
        </p:txBody>
      </p:sp>
      <p:sp>
        <p:nvSpPr>
          <p:cNvPr id="3" name="TextBox 2"/>
          <p:cNvSpPr txBox="1"/>
          <p:nvPr/>
        </p:nvSpPr>
        <p:spPr>
          <a:xfrm>
            <a:off x="1676400" y="533400"/>
            <a:ext cx="5334000" cy="923330"/>
          </a:xfrm>
          <a:prstGeom prst="rect">
            <a:avLst/>
          </a:prstGeom>
          <a:noFill/>
        </p:spPr>
        <p:txBody>
          <a:bodyPr wrap="square" rtlCol="0">
            <a:spAutoFit/>
          </a:bodyPr>
          <a:lstStyle/>
          <a:p>
            <a:r>
              <a:rPr lang="en-US" dirty="0"/>
              <a:t/>
            </a:r>
            <a:br>
              <a:rPr lang="en-US" dirty="0"/>
            </a:br>
            <a:r>
              <a:rPr lang="en-US" dirty="0"/>
              <a:t/>
            </a:r>
            <a:br>
              <a:rPr lang="en-US" dirty="0"/>
            </a:br>
            <a:endParaRPr lang="en-US" dirty="0"/>
          </a:p>
        </p:txBody>
      </p:sp>
      <p:sp>
        <p:nvSpPr>
          <p:cNvPr id="6" name="Content Placeholder 5"/>
          <p:cNvSpPr>
            <a:spLocks noGrp="1"/>
          </p:cNvSpPr>
          <p:nvPr>
            <p:ph idx="1"/>
          </p:nvPr>
        </p:nvSpPr>
        <p:spPr/>
        <p:txBody>
          <a:bodyPr>
            <a:normAutofit fontScale="85000" lnSpcReduction="20000"/>
          </a:bodyPr>
          <a:lstStyle/>
          <a:p>
            <a:r>
              <a:rPr lang="en-US" sz="1250" dirty="0" smtClean="0">
                <a:solidFill>
                  <a:schemeClr val="tx1">
                    <a:lumMod val="75000"/>
                    <a:lumOff val="25000"/>
                  </a:schemeClr>
                </a:solidFill>
              </a:rPr>
              <a:t>England in 1660 was a nation that had just gone through 20 years of civil war.</a:t>
            </a:r>
          </a:p>
          <a:p>
            <a:endParaRPr lang="en-US" sz="1250" dirty="0" smtClean="0">
              <a:solidFill>
                <a:schemeClr val="tx1">
                  <a:lumMod val="75000"/>
                  <a:lumOff val="25000"/>
                </a:schemeClr>
              </a:solidFill>
            </a:endParaRPr>
          </a:p>
          <a:p>
            <a:r>
              <a:rPr lang="en-US" sz="1250" dirty="0" smtClean="0">
                <a:solidFill>
                  <a:schemeClr val="tx1">
                    <a:lumMod val="75000"/>
                    <a:lumOff val="25000"/>
                  </a:schemeClr>
                </a:solidFill>
              </a:rPr>
              <a:t>These wars lead to the revolutionary precedent that an English Monarch cannot govern without Parliamentary consent.</a:t>
            </a:r>
          </a:p>
          <a:p>
            <a:endParaRPr lang="en-US" sz="1250" dirty="0" smtClean="0">
              <a:solidFill>
                <a:schemeClr val="tx1">
                  <a:lumMod val="75000"/>
                  <a:lumOff val="25000"/>
                </a:schemeClr>
              </a:solidFill>
            </a:endParaRPr>
          </a:p>
          <a:p>
            <a:r>
              <a:rPr lang="en-US" sz="1250" dirty="0" smtClean="0">
                <a:solidFill>
                  <a:schemeClr val="tx1">
                    <a:lumMod val="75000"/>
                    <a:lumOff val="25000"/>
                  </a:schemeClr>
                </a:solidFill>
              </a:rPr>
              <a:t>Early throughout King Charles Stuart's reign in the 1660's the people of England suffered through two major catastrophes:</a:t>
            </a:r>
          </a:p>
          <a:p>
            <a:pPr lvl="1">
              <a:buFont typeface="Arial" pitchFamily="34" charset="0"/>
              <a:buChar char="•"/>
            </a:pPr>
            <a:r>
              <a:rPr lang="en-US" sz="1250" dirty="0" smtClean="0">
                <a:solidFill>
                  <a:schemeClr val="tx1">
                    <a:lumMod val="75000"/>
                    <a:lumOff val="25000"/>
                  </a:schemeClr>
                </a:solidFill>
              </a:rPr>
              <a:t>First in 1665 a plague that killed over 70,000 people in London alone.</a:t>
            </a:r>
          </a:p>
          <a:p>
            <a:pPr lvl="1">
              <a:buFont typeface="Arial" pitchFamily="34" charset="0"/>
              <a:buChar char="•"/>
            </a:pPr>
            <a:r>
              <a:rPr lang="en-US" sz="1250" dirty="0" smtClean="0">
                <a:solidFill>
                  <a:schemeClr val="tx1">
                    <a:lumMod val="75000"/>
                    <a:lumOff val="25000"/>
                  </a:schemeClr>
                </a:solidFill>
              </a:rPr>
              <a:t>Then only a year later the great fire of London left two-thirds of the population homeless. </a:t>
            </a:r>
            <a:endParaRPr lang="en-US" sz="1250" b="1" dirty="0" smtClean="0">
              <a:solidFill>
                <a:schemeClr val="tx1">
                  <a:lumMod val="75000"/>
                  <a:lumOff val="25000"/>
                </a:schemeClr>
              </a:solidFill>
            </a:endParaRPr>
          </a:p>
          <a:p>
            <a:endParaRPr lang="en-US" sz="1250" dirty="0" smtClean="0">
              <a:solidFill>
                <a:schemeClr val="tx1">
                  <a:lumMod val="75000"/>
                  <a:lumOff val="25000"/>
                </a:schemeClr>
              </a:solidFill>
            </a:endParaRPr>
          </a:p>
          <a:p>
            <a:r>
              <a:rPr lang="en-US" sz="1250" dirty="0" smtClean="0">
                <a:solidFill>
                  <a:schemeClr val="tx1">
                    <a:lumMod val="75000"/>
                    <a:lumOff val="25000"/>
                  </a:schemeClr>
                </a:solidFill>
              </a:rPr>
              <a:t>These two calamities seemed to the superstitious to be Divine will angered by the recent rebellion and regicide.</a:t>
            </a:r>
          </a:p>
          <a:p>
            <a:endParaRPr lang="en-US" sz="1250" dirty="0" smtClean="0">
              <a:solidFill>
                <a:schemeClr val="tx1">
                  <a:lumMod val="75000"/>
                  <a:lumOff val="25000"/>
                </a:schemeClr>
              </a:solidFill>
            </a:endParaRPr>
          </a:p>
          <a:p>
            <a:r>
              <a:rPr lang="en-US" sz="1250" dirty="0" smtClean="0">
                <a:solidFill>
                  <a:schemeClr val="tx1">
                    <a:lumMod val="75000"/>
                    <a:lumOff val="25000"/>
                  </a:schemeClr>
                </a:solidFill>
              </a:rPr>
              <a:t>In 1688, the Glorious Revolution established a Rule of Law and Parliamentary Democracy.</a:t>
            </a:r>
          </a:p>
          <a:p>
            <a:endParaRPr lang="en-US" sz="1250" dirty="0" smtClean="0">
              <a:solidFill>
                <a:schemeClr val="tx1">
                  <a:lumMod val="75000"/>
                  <a:lumOff val="25000"/>
                </a:schemeClr>
              </a:solidFill>
            </a:endParaRPr>
          </a:p>
          <a:p>
            <a:r>
              <a:rPr lang="en-US" sz="1250" dirty="0" smtClean="0">
                <a:solidFill>
                  <a:schemeClr val="tx1">
                    <a:lumMod val="75000"/>
                    <a:lumOff val="25000"/>
                  </a:schemeClr>
                </a:solidFill>
              </a:rPr>
              <a:t>The Act of Union 1707 created a political alliance under which England's Parliament united with Scotland's Parliament to form the Parliament of Great Britain.</a:t>
            </a:r>
          </a:p>
          <a:p>
            <a:r>
              <a:rPr lang="en-US" sz="1250" dirty="0" smtClean="0">
                <a:solidFill>
                  <a:schemeClr val="tx1">
                    <a:lumMod val="75000"/>
                    <a:lumOff val="25000"/>
                  </a:schemeClr>
                </a:solidFill>
              </a:rPr>
              <a:t/>
            </a:r>
            <a:br>
              <a:rPr lang="en-US" sz="1250" dirty="0" smtClean="0">
                <a:solidFill>
                  <a:schemeClr val="tx1">
                    <a:lumMod val="75000"/>
                    <a:lumOff val="25000"/>
                  </a:schemeClr>
                </a:solidFill>
              </a:rPr>
            </a:br>
            <a:r>
              <a:rPr lang="en-US" sz="1250" dirty="0" smtClean="0">
                <a:solidFill>
                  <a:schemeClr val="tx1">
                    <a:lumMod val="75000"/>
                    <a:lumOff val="25000"/>
                  </a:schemeClr>
                </a:solidFill>
              </a:rPr>
              <a:t>·</a:t>
            </a:r>
            <a:r>
              <a:rPr lang="en-US" sz="1400" dirty="0" smtClean="0">
                <a:solidFill>
                  <a:schemeClr val="tx1">
                    <a:lumMod val="75000"/>
                    <a:lumOff val="25000"/>
                  </a:schemeClr>
                </a:solidFill>
              </a:rPr>
              <a:t>The years between 1660 and 1790 are divided into three different literary eras:</a:t>
            </a:r>
            <a:endParaRPr lang="en-US" sz="1250" dirty="0" smtClean="0">
              <a:solidFill>
                <a:schemeClr val="tx1">
                  <a:lumMod val="75000"/>
                  <a:lumOff val="25000"/>
                </a:schemeClr>
              </a:solidFill>
            </a:endParaRPr>
          </a:p>
          <a:p>
            <a:pPr lvl="1">
              <a:buFont typeface="Arial" pitchFamily="34" charset="0"/>
              <a:buChar char="•"/>
            </a:pPr>
            <a:endParaRPr lang="en-US" sz="1200" dirty="0" smtClean="0">
              <a:solidFill>
                <a:schemeClr val="tx1">
                  <a:lumMod val="75000"/>
                  <a:lumOff val="25000"/>
                </a:schemeClr>
              </a:solidFill>
            </a:endParaRPr>
          </a:p>
          <a:p>
            <a:pPr lvl="1">
              <a:buFont typeface="Arial" pitchFamily="34" charset="0"/>
              <a:buChar char="•"/>
            </a:pPr>
            <a:r>
              <a:rPr lang="en-US" sz="1200" dirty="0" smtClean="0">
                <a:solidFill>
                  <a:schemeClr val="tx1">
                    <a:lumMod val="75000"/>
                    <a:lumOff val="25000"/>
                  </a:schemeClr>
                </a:solidFill>
              </a:rPr>
              <a:t>The first from 1660 to 1700 was knows as the </a:t>
            </a:r>
            <a:r>
              <a:rPr lang="en-US" sz="1200" b="1" u="sng" dirty="0" smtClean="0">
                <a:solidFill>
                  <a:schemeClr val="tx1">
                    <a:lumMod val="75000"/>
                    <a:lumOff val="25000"/>
                  </a:schemeClr>
                </a:solidFill>
              </a:rPr>
              <a:t>Restoration</a:t>
            </a:r>
            <a:r>
              <a:rPr lang="en-US" sz="1200" dirty="0" smtClean="0">
                <a:solidFill>
                  <a:schemeClr val="tx1">
                    <a:lumMod val="75000"/>
                    <a:lumOff val="25000"/>
                  </a:schemeClr>
                </a:solidFill>
              </a:rPr>
              <a:t> and is known to be greatly influenced by John Dryden. Dryden wrote comedy, blank verse tragedy, heroic plays, ode and satire's. But his greatest contribution was his simple and direct critical essays. All of his perceptions including his critical essay examples and poetry dominated this era. </a:t>
            </a:r>
            <a:br>
              <a:rPr lang="en-US" sz="1200" dirty="0" smtClean="0">
                <a:solidFill>
                  <a:schemeClr val="tx1">
                    <a:lumMod val="75000"/>
                    <a:lumOff val="25000"/>
                  </a:schemeClr>
                </a:solidFill>
              </a:rPr>
            </a:br>
            <a:r>
              <a:rPr lang="en-US" sz="1200" dirty="0" smtClean="0">
                <a:solidFill>
                  <a:schemeClr val="tx1">
                    <a:lumMod val="75000"/>
                    <a:lumOff val="25000"/>
                  </a:schemeClr>
                </a:solidFill>
              </a:rPr>
              <a:t>·</a:t>
            </a:r>
          </a:p>
          <a:p>
            <a:pPr lvl="1">
              <a:buFont typeface="Arial" pitchFamily="34" charset="0"/>
              <a:buChar char="•"/>
            </a:pPr>
            <a:r>
              <a:rPr lang="en-US" sz="1200" dirty="0" smtClean="0">
                <a:solidFill>
                  <a:schemeClr val="tx1">
                    <a:lumMod val="75000"/>
                    <a:lumOff val="25000"/>
                  </a:schemeClr>
                </a:solidFill>
              </a:rPr>
              <a:t>The years from 1700 to 1745 are known as the </a:t>
            </a:r>
            <a:r>
              <a:rPr lang="en-US" sz="1200" b="1" u="sng" dirty="0" smtClean="0">
                <a:solidFill>
                  <a:schemeClr val="tx1">
                    <a:lumMod val="75000"/>
                    <a:lumOff val="25000"/>
                  </a:schemeClr>
                </a:solidFill>
              </a:rPr>
              <a:t>Age of Satire</a:t>
            </a:r>
            <a:r>
              <a:rPr lang="en-US" sz="1200" dirty="0" smtClean="0">
                <a:solidFill>
                  <a:schemeClr val="tx1">
                    <a:lumMod val="75000"/>
                    <a:lumOff val="25000"/>
                  </a:schemeClr>
                </a:solidFill>
              </a:rPr>
              <a:t> and were dominated by Jonathan Swift and Alexander Pope. This era was an era of literary wit, principally concerned with social relationships and civilization, because of this it was often times very critical and to a degree satiric. Many works in this era are mock heroic and humorous representation of classics. </a:t>
            </a:r>
            <a:br>
              <a:rPr lang="en-US" sz="1200" dirty="0" smtClean="0">
                <a:solidFill>
                  <a:schemeClr val="tx1">
                    <a:lumMod val="75000"/>
                    <a:lumOff val="25000"/>
                  </a:schemeClr>
                </a:solidFill>
              </a:rPr>
            </a:br>
            <a:r>
              <a:rPr lang="en-US" sz="1200" dirty="0" smtClean="0">
                <a:solidFill>
                  <a:schemeClr val="tx1">
                    <a:lumMod val="75000"/>
                    <a:lumOff val="25000"/>
                  </a:schemeClr>
                </a:solidFill>
              </a:rPr>
              <a:t>· </a:t>
            </a:r>
          </a:p>
          <a:p>
            <a:pPr lvl="1">
              <a:buFont typeface="Arial" pitchFamily="34" charset="0"/>
              <a:buChar char="•"/>
            </a:pPr>
            <a:r>
              <a:rPr lang="en-US" sz="1200" dirty="0" smtClean="0">
                <a:solidFill>
                  <a:schemeClr val="tx1">
                    <a:lumMod val="75000"/>
                    <a:lumOff val="25000"/>
                  </a:schemeClr>
                </a:solidFill>
              </a:rPr>
              <a:t>The third era from 1745 to 1790 is known as the </a:t>
            </a:r>
            <a:r>
              <a:rPr lang="en-US" sz="1200" b="1" u="sng" dirty="0" smtClean="0">
                <a:solidFill>
                  <a:schemeClr val="tx1">
                    <a:lumMod val="75000"/>
                    <a:lumOff val="25000"/>
                  </a:schemeClr>
                </a:solidFill>
              </a:rPr>
              <a:t>Age of Johnson</a:t>
            </a:r>
            <a:r>
              <a:rPr lang="en-US" sz="1200" dirty="0" smtClean="0">
                <a:solidFill>
                  <a:schemeClr val="tx1">
                    <a:lumMod val="75000"/>
                    <a:lumOff val="25000"/>
                  </a:schemeClr>
                </a:solidFill>
              </a:rPr>
              <a:t>, or the </a:t>
            </a:r>
            <a:r>
              <a:rPr lang="en-US" sz="1200" b="1" u="sng" dirty="0" smtClean="0">
                <a:solidFill>
                  <a:schemeClr val="tx1">
                    <a:lumMod val="75000"/>
                    <a:lumOff val="25000"/>
                  </a:schemeClr>
                </a:solidFill>
              </a:rPr>
              <a:t>Age of Sensibility</a:t>
            </a:r>
            <a:r>
              <a:rPr lang="en-US" sz="1200" b="1" dirty="0" smtClean="0">
                <a:solidFill>
                  <a:schemeClr val="tx1">
                    <a:lumMod val="75000"/>
                    <a:lumOff val="25000"/>
                  </a:schemeClr>
                </a:solidFill>
              </a:rPr>
              <a:t>.</a:t>
            </a:r>
            <a:r>
              <a:rPr lang="en-US" sz="1200" dirty="0" smtClean="0">
                <a:solidFill>
                  <a:schemeClr val="tx1">
                    <a:lumMod val="75000"/>
                    <a:lumOff val="25000"/>
                  </a:schemeClr>
                </a:solidFill>
              </a:rPr>
              <a:t> As can be inferred, Samuel Johnson greatly influenced this time period, but it is also known for a new type of poetry. Writers of this era focused on reason, intellect, balance and order, as well as a respect for great classical writers. However, this era is most renowned for the creation of a modern new literary form, the novel. </a:t>
            </a:r>
            <a:endParaRPr lang="en-US" sz="1200" b="1" dirty="0" smtClean="0">
              <a:solidFill>
                <a:schemeClr val="tx1">
                  <a:lumMod val="75000"/>
                  <a:lumOff val="25000"/>
                </a:schemeClr>
              </a:solidFill>
            </a:endParaRPr>
          </a:p>
          <a:p>
            <a:endParaRPr lang="es-MX"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b="1" u="sng" dirty="0" smtClean="0">
                <a:solidFill>
                  <a:srgbClr val="C00000"/>
                </a:solidFill>
                <a:latin typeface="Edwardian Script ITC" pitchFamily="66" charset="0"/>
              </a:rPr>
              <a:t>Non </a:t>
            </a:r>
            <a:r>
              <a:rPr lang="es-MX" b="1" u="sng" dirty="0" err="1" smtClean="0">
                <a:solidFill>
                  <a:srgbClr val="C00000"/>
                </a:solidFill>
                <a:latin typeface="Edwardian Script ITC" pitchFamily="66" charset="0"/>
              </a:rPr>
              <a:t>Poetry</a:t>
            </a:r>
            <a:r>
              <a:rPr lang="es-MX" b="1" u="sng" dirty="0" smtClean="0">
                <a:solidFill>
                  <a:srgbClr val="C00000"/>
                </a:solidFill>
                <a:latin typeface="Edwardian Script ITC" pitchFamily="66" charset="0"/>
              </a:rPr>
              <a:t> </a:t>
            </a:r>
            <a:r>
              <a:rPr lang="es-MX" b="1" u="sng" dirty="0" err="1" smtClean="0">
                <a:solidFill>
                  <a:srgbClr val="C00000"/>
                </a:solidFill>
                <a:latin typeface="Edwardian Script ITC" pitchFamily="66" charset="0"/>
              </a:rPr>
              <a:t>Movement</a:t>
            </a:r>
            <a:endParaRPr lang="es-MX" b="1" u="sng" dirty="0">
              <a:solidFill>
                <a:srgbClr val="C00000"/>
              </a:solidFill>
              <a:latin typeface="Edwardian Script ITC" pitchFamily="66" charset="0"/>
            </a:endParaRPr>
          </a:p>
        </p:txBody>
      </p:sp>
      <p:sp>
        <p:nvSpPr>
          <p:cNvPr id="3" name="Content Placeholder 2"/>
          <p:cNvSpPr>
            <a:spLocks noGrp="1"/>
          </p:cNvSpPr>
          <p:nvPr>
            <p:ph idx="1"/>
          </p:nvPr>
        </p:nvSpPr>
        <p:spPr/>
        <p:txBody>
          <a:bodyPr>
            <a:normAutofit fontScale="47500" lnSpcReduction="20000"/>
          </a:bodyPr>
          <a:lstStyle/>
          <a:p>
            <a:r>
              <a:rPr lang="en-US" dirty="0" smtClean="0"/>
              <a:t>Tensions in Parliament led to an overall criticism in everything.</a:t>
            </a:r>
          </a:p>
          <a:p>
            <a:pPr>
              <a:buFont typeface="Wingdings" pitchFamily="2" charset="2"/>
              <a:buNone/>
            </a:pPr>
            <a:r>
              <a:rPr lang="en-US" dirty="0" smtClean="0"/>
              <a:t>		-A famous leader against loyalty was Edmund Burke. Edmund Burke was a political leader in the Whigs party and argued for elections more often than 7 years. He was strongly against a revival of absolutism. Absolutism is when the king is in the ultimate governing body of the state. This caused the fear in parliament</a:t>
            </a:r>
          </a:p>
          <a:p>
            <a:r>
              <a:rPr lang="en-US" dirty="0" smtClean="0"/>
              <a:t>The News Paper was highly population. </a:t>
            </a:r>
          </a:p>
          <a:p>
            <a:pPr>
              <a:buFont typeface="Wingdings" pitchFamily="2" charset="2"/>
              <a:buNone/>
            </a:pPr>
            <a:r>
              <a:rPr lang="en-US" dirty="0" smtClean="0"/>
              <a:t>		Ex. Steele’s </a:t>
            </a:r>
            <a:r>
              <a:rPr lang="en-US" i="1" dirty="0" smtClean="0"/>
              <a:t>Spectator.</a:t>
            </a:r>
          </a:p>
          <a:p>
            <a:pPr>
              <a:buFont typeface="Wingdings" pitchFamily="2" charset="2"/>
              <a:buNone/>
            </a:pPr>
            <a:r>
              <a:rPr lang="en-US" i="1" dirty="0" smtClean="0"/>
              <a:t>		</a:t>
            </a:r>
            <a:r>
              <a:rPr lang="en-US" dirty="0" smtClean="0"/>
              <a:t>	-Was essential to read before stepping outside in the morning, in 18th century England. It’s function was to provide the reader with an educational spin on advice and talking points. It expressed how to communicate with others in a polite manner. It promoted not just courtesy, but established proper family and marriage functions. It also was a witty tempered read, as it tried to bring philosophy to society. </a:t>
            </a:r>
          </a:p>
          <a:p>
            <a:r>
              <a:rPr lang="en-US" dirty="0" smtClean="0"/>
              <a:t>Literature was aided by Samuel Johnson’s new dictionary. Instead of a dictionary that would say the meaning of the word, that would come later on, it focused on how to properly use a phrase or word.</a:t>
            </a:r>
            <a:br>
              <a:rPr lang="en-US" dirty="0" smtClean="0"/>
            </a:br>
            <a:endParaRPr lang="en-US" dirty="0" smtClean="0"/>
          </a:p>
          <a:p>
            <a:r>
              <a:rPr lang="en-US" dirty="0" smtClean="0"/>
              <a:t>Satire is a literary genre in which a person’s actions are censured to display irony and ridicule. Sometimes, it can be taken as humorous, but the main means of satire is to attack someone with wit. The attack is often meant to be used as constructive criticism.</a:t>
            </a:r>
            <a:br>
              <a:rPr lang="en-US" dirty="0" smtClean="0"/>
            </a:br>
            <a:r>
              <a:rPr lang="en-US" dirty="0" smtClean="0"/>
              <a:t>	-Alexander Pope's </a:t>
            </a:r>
            <a:r>
              <a:rPr lang="en-US" i="1" dirty="0" smtClean="0"/>
              <a:t>The Rapes of the Lock</a:t>
            </a:r>
            <a:r>
              <a:rPr lang="en-US" dirty="0" smtClean="0"/>
              <a:t>, treats the subject demeaning to express disparity in the dignity or loftiness of the subject being critiqued </a:t>
            </a:r>
          </a:p>
          <a:p>
            <a:endParaRPr lang="es-MX"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b="1" u="sng" dirty="0" err="1" smtClean="0">
                <a:solidFill>
                  <a:schemeClr val="accent2">
                    <a:lumMod val="75000"/>
                  </a:schemeClr>
                </a:solidFill>
                <a:latin typeface="Edwardian Script ITC" pitchFamily="66" charset="0"/>
              </a:rPr>
              <a:t>Poetry</a:t>
            </a:r>
            <a:r>
              <a:rPr lang="es-MX" b="1" u="sng" dirty="0" smtClean="0">
                <a:solidFill>
                  <a:schemeClr val="accent2">
                    <a:lumMod val="75000"/>
                  </a:schemeClr>
                </a:solidFill>
                <a:latin typeface="Edwardian Script ITC" pitchFamily="66" charset="0"/>
              </a:rPr>
              <a:t> </a:t>
            </a:r>
            <a:r>
              <a:rPr lang="es-MX" b="1" u="sng" dirty="0" err="1" smtClean="0">
                <a:solidFill>
                  <a:schemeClr val="accent2">
                    <a:lumMod val="75000"/>
                  </a:schemeClr>
                </a:solidFill>
                <a:latin typeface="Edwardian Script ITC" pitchFamily="66" charset="0"/>
              </a:rPr>
              <a:t>Movements</a:t>
            </a:r>
            <a:endParaRPr lang="es-MX" b="1" u="sng" dirty="0">
              <a:solidFill>
                <a:schemeClr val="accent2">
                  <a:lumMod val="75000"/>
                </a:schemeClr>
              </a:solidFill>
              <a:latin typeface="Edwardian Script ITC" pitchFamily="66" charset="0"/>
            </a:endParaRPr>
          </a:p>
        </p:txBody>
      </p:sp>
      <p:sp>
        <p:nvSpPr>
          <p:cNvPr id="3" name="Content Placeholder 2"/>
          <p:cNvSpPr>
            <a:spLocks noGrp="1"/>
          </p:cNvSpPr>
          <p:nvPr>
            <p:ph sz="half" idx="1"/>
          </p:nvPr>
        </p:nvSpPr>
        <p:spPr/>
        <p:txBody>
          <a:bodyPr>
            <a:normAutofit fontScale="77500" lnSpcReduction="20000"/>
          </a:bodyPr>
          <a:lstStyle/>
          <a:p>
            <a:pPr>
              <a:buFontTx/>
              <a:buChar char="•"/>
            </a:pPr>
            <a:r>
              <a:rPr lang="en-US" dirty="0" smtClean="0"/>
              <a:t>Characterized by gloomy elements, many scenes of darkness and death</a:t>
            </a:r>
          </a:p>
          <a:p>
            <a:pPr>
              <a:buFontTx/>
              <a:buChar char="•"/>
            </a:pPr>
            <a:r>
              <a:rPr lang="en-US" dirty="0" smtClean="0"/>
              <a:t>In the last years of the period, poems began to take on a more contemporary feel as a shift towards realistic ideas pervaded the society.</a:t>
            </a:r>
          </a:p>
          <a:p>
            <a:pPr>
              <a:buFontTx/>
              <a:buChar char="•"/>
            </a:pPr>
            <a:r>
              <a:rPr lang="en-US" dirty="0" smtClean="0"/>
              <a:t>Many poets like Jonathan Swift focused on the political movements of the time as a new focus for poetry. Mock poetry became popular as a way of satirizing the “plight” of the wealthy nobility.</a:t>
            </a:r>
          </a:p>
          <a:p>
            <a:endParaRPr lang="es-MX" dirty="0"/>
          </a:p>
        </p:txBody>
      </p:sp>
      <p:pic>
        <p:nvPicPr>
          <p:cNvPr id="5" name="Content Placeholder 4"/>
          <p:cNvPicPr>
            <a:picLocks noGrp="1" noChangeAspect="1" noChangeArrowheads="1"/>
          </p:cNvPicPr>
          <p:nvPr>
            <p:ph sz="half" idx="2"/>
          </p:nvPr>
        </p:nvPicPr>
        <p:blipFill>
          <a:blip r:embed="rId2" cstate="print"/>
          <a:srcRect/>
          <a:stretch>
            <a:fillRect/>
          </a:stretch>
        </p:blipFill>
        <p:spPr bwMode="auto">
          <a:xfrm>
            <a:off x="4495800" y="1981200"/>
            <a:ext cx="4242965" cy="3242653"/>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b="1" u="sng" dirty="0" smtClean="0">
                <a:solidFill>
                  <a:srgbClr val="0070C0"/>
                </a:solidFill>
                <a:latin typeface="Edwardian Script ITC" pitchFamily="66" charset="0"/>
              </a:rPr>
              <a:t>Visual Art and </a:t>
            </a:r>
            <a:r>
              <a:rPr lang="es-MX" b="1" u="sng" dirty="0" err="1" smtClean="0">
                <a:solidFill>
                  <a:srgbClr val="0070C0"/>
                </a:solidFill>
                <a:latin typeface="Edwardian Script ITC" pitchFamily="66" charset="0"/>
              </a:rPr>
              <a:t>Music</a:t>
            </a:r>
            <a:endParaRPr lang="es-MX" u="sng" dirty="0">
              <a:solidFill>
                <a:srgbClr val="0070C0"/>
              </a:solidFill>
            </a:endParaRPr>
          </a:p>
        </p:txBody>
      </p:sp>
      <p:sp>
        <p:nvSpPr>
          <p:cNvPr id="3" name="Content Placeholder 2"/>
          <p:cNvSpPr>
            <a:spLocks noGrp="1"/>
          </p:cNvSpPr>
          <p:nvPr>
            <p:ph idx="1"/>
          </p:nvPr>
        </p:nvSpPr>
        <p:spPr>
          <a:xfrm>
            <a:off x="457200" y="1447800"/>
            <a:ext cx="8229600" cy="4525963"/>
          </a:xfrm>
        </p:spPr>
        <p:txBody>
          <a:bodyPr>
            <a:noAutofit/>
          </a:bodyPr>
          <a:lstStyle/>
          <a:p>
            <a:pPr>
              <a:buFont typeface="Wingdings" pitchFamily="2" charset="2"/>
              <a:buChar char="v"/>
            </a:pPr>
            <a:r>
              <a:rPr lang="es-MX" sz="2400" dirty="0" err="1" smtClean="0">
                <a:latin typeface="Amienne" pitchFamily="82" charset="0"/>
              </a:rPr>
              <a:t>Focused</a:t>
            </a:r>
            <a:r>
              <a:rPr lang="es-MX" sz="2400" dirty="0" smtClean="0">
                <a:latin typeface="Amienne" pitchFamily="82" charset="0"/>
              </a:rPr>
              <a:t> </a:t>
            </a:r>
            <a:r>
              <a:rPr lang="es-MX" sz="2400" dirty="0" err="1" smtClean="0">
                <a:latin typeface="Amienne" pitchFamily="82" charset="0"/>
              </a:rPr>
              <a:t>on</a:t>
            </a:r>
            <a:r>
              <a:rPr lang="es-MX" sz="2400" dirty="0" smtClean="0">
                <a:latin typeface="Amienne" pitchFamily="82" charset="0"/>
              </a:rPr>
              <a:t> </a:t>
            </a:r>
            <a:r>
              <a:rPr lang="es-MX" sz="2400" dirty="0" err="1" smtClean="0">
                <a:latin typeface="Amienne" pitchFamily="82" charset="0"/>
              </a:rPr>
              <a:t>intellectuality</a:t>
            </a:r>
            <a:r>
              <a:rPr lang="es-MX" sz="2400" dirty="0" smtClean="0">
                <a:latin typeface="Amienne" pitchFamily="82" charset="0"/>
              </a:rPr>
              <a:t> and </a:t>
            </a:r>
            <a:r>
              <a:rPr lang="es-MX" sz="2400" dirty="0" err="1" smtClean="0">
                <a:latin typeface="Amienne" pitchFamily="82" charset="0"/>
              </a:rPr>
              <a:t>knowledge</a:t>
            </a:r>
            <a:r>
              <a:rPr lang="es-MX" sz="2400" dirty="0" smtClean="0">
                <a:latin typeface="Amienne" pitchFamily="82" charset="0"/>
              </a:rPr>
              <a:t> </a:t>
            </a:r>
          </a:p>
          <a:p>
            <a:pPr>
              <a:buFont typeface="Wingdings" pitchFamily="2" charset="2"/>
              <a:buChar char="v"/>
            </a:pPr>
            <a:r>
              <a:rPr lang="es-MX" sz="2400" dirty="0" err="1" smtClean="0">
                <a:latin typeface="Amienne" pitchFamily="82" charset="0"/>
              </a:rPr>
              <a:t>Neoclassicism</a:t>
            </a:r>
            <a:r>
              <a:rPr lang="es-MX" sz="2400" dirty="0" smtClean="0">
                <a:latin typeface="Amienne" pitchFamily="82" charset="0"/>
              </a:rPr>
              <a:t>: revival </a:t>
            </a:r>
            <a:r>
              <a:rPr lang="es-MX" sz="2400" dirty="0" err="1" smtClean="0">
                <a:latin typeface="Amienne" pitchFamily="82" charset="0"/>
              </a:rPr>
              <a:t>movement</a:t>
            </a:r>
            <a:r>
              <a:rPr lang="es-MX" sz="2400" dirty="0" smtClean="0">
                <a:latin typeface="Amienne" pitchFamily="82" charset="0"/>
              </a:rPr>
              <a:t> of art </a:t>
            </a:r>
            <a:r>
              <a:rPr lang="es-MX" sz="2400" dirty="0" err="1" smtClean="0">
                <a:latin typeface="Amienne" pitchFamily="82" charset="0"/>
              </a:rPr>
              <a:t>that</a:t>
            </a:r>
            <a:r>
              <a:rPr lang="es-MX" sz="2400" dirty="0" smtClean="0">
                <a:latin typeface="Amienne" pitchFamily="82" charset="0"/>
              </a:rPr>
              <a:t> </a:t>
            </a:r>
            <a:r>
              <a:rPr lang="es-MX" sz="2400" dirty="0" err="1" smtClean="0">
                <a:latin typeface="Amienne" pitchFamily="82" charset="0"/>
              </a:rPr>
              <a:t>focused</a:t>
            </a:r>
            <a:r>
              <a:rPr lang="es-MX" sz="2400" dirty="0" smtClean="0">
                <a:latin typeface="Amienne" pitchFamily="82" charset="0"/>
              </a:rPr>
              <a:t> </a:t>
            </a:r>
            <a:r>
              <a:rPr lang="es-MX" sz="2400" dirty="0" err="1" smtClean="0">
                <a:latin typeface="Amienne" pitchFamily="82" charset="0"/>
              </a:rPr>
              <a:t>on</a:t>
            </a:r>
            <a:r>
              <a:rPr lang="es-MX" sz="2400" dirty="0" smtClean="0">
                <a:latin typeface="Amienne" pitchFamily="82" charset="0"/>
              </a:rPr>
              <a:t> </a:t>
            </a:r>
            <a:r>
              <a:rPr lang="es-MX" sz="2400" dirty="0" err="1" smtClean="0">
                <a:latin typeface="Amienne" pitchFamily="82" charset="0"/>
              </a:rPr>
              <a:t>drawing</a:t>
            </a:r>
            <a:r>
              <a:rPr lang="es-MX" sz="2400" dirty="0" smtClean="0">
                <a:latin typeface="Amienne" pitchFamily="82" charset="0"/>
              </a:rPr>
              <a:t> </a:t>
            </a:r>
            <a:r>
              <a:rPr lang="es-MX" sz="2400" dirty="0" err="1" smtClean="0">
                <a:latin typeface="Amienne" pitchFamily="82" charset="0"/>
              </a:rPr>
              <a:t>the</a:t>
            </a:r>
            <a:r>
              <a:rPr lang="es-MX" sz="2400" dirty="0" smtClean="0">
                <a:latin typeface="Amienne" pitchFamily="82" charset="0"/>
              </a:rPr>
              <a:t> </a:t>
            </a:r>
            <a:r>
              <a:rPr lang="es-MX" sz="2400" dirty="0" err="1" smtClean="0">
                <a:latin typeface="Amienne" pitchFamily="82" charset="0"/>
              </a:rPr>
              <a:t>essential</a:t>
            </a:r>
            <a:r>
              <a:rPr lang="es-MX" sz="2400" dirty="0" smtClean="0">
                <a:latin typeface="Amienne" pitchFamily="82" charset="0"/>
              </a:rPr>
              <a:t> </a:t>
            </a:r>
            <a:r>
              <a:rPr lang="es-MX" sz="2400" dirty="0" err="1" smtClean="0">
                <a:latin typeface="Amienne" pitchFamily="82" charset="0"/>
              </a:rPr>
              <a:t>classics</a:t>
            </a:r>
            <a:r>
              <a:rPr lang="es-MX" sz="2400" dirty="0" smtClean="0">
                <a:latin typeface="Amienne" pitchFamily="82" charset="0"/>
              </a:rPr>
              <a:t> of art in Rome and </a:t>
            </a:r>
            <a:r>
              <a:rPr lang="es-MX" sz="2400" dirty="0" err="1" smtClean="0">
                <a:latin typeface="Amienne" pitchFamily="82" charset="0"/>
              </a:rPr>
              <a:t>Greece</a:t>
            </a:r>
            <a:r>
              <a:rPr lang="es-MX" sz="2400" dirty="0" smtClean="0">
                <a:latin typeface="Amienne" pitchFamily="82" charset="0"/>
              </a:rPr>
              <a:t> </a:t>
            </a:r>
            <a:r>
              <a:rPr lang="es-MX" sz="2400" dirty="0" err="1" smtClean="0">
                <a:latin typeface="Amienne" pitchFamily="82" charset="0"/>
              </a:rPr>
              <a:t>during</a:t>
            </a:r>
            <a:r>
              <a:rPr lang="es-MX" sz="2400" dirty="0" smtClean="0">
                <a:latin typeface="Amienne" pitchFamily="82" charset="0"/>
              </a:rPr>
              <a:t> </a:t>
            </a:r>
            <a:r>
              <a:rPr lang="es-MX" sz="2400" dirty="0" err="1" smtClean="0">
                <a:latin typeface="Amienne" pitchFamily="82" charset="0"/>
              </a:rPr>
              <a:t>the</a:t>
            </a:r>
            <a:r>
              <a:rPr lang="es-MX" sz="2400" dirty="0" smtClean="0">
                <a:latin typeface="Amienne" pitchFamily="82" charset="0"/>
              </a:rPr>
              <a:t> 1780s </a:t>
            </a:r>
            <a:r>
              <a:rPr lang="es-MX" sz="2400" dirty="0" err="1" smtClean="0">
                <a:latin typeface="Amienne" pitchFamily="82" charset="0"/>
              </a:rPr>
              <a:t>through</a:t>
            </a:r>
            <a:r>
              <a:rPr lang="es-MX" sz="2400" dirty="0" smtClean="0">
                <a:latin typeface="Amienne" pitchFamily="82" charset="0"/>
              </a:rPr>
              <a:t> 1840s.</a:t>
            </a:r>
          </a:p>
          <a:p>
            <a:pPr>
              <a:buFont typeface="Wingdings" pitchFamily="2" charset="2"/>
              <a:buChar char="v"/>
            </a:pPr>
            <a:r>
              <a:rPr lang="es-MX" sz="2400" dirty="0" err="1" smtClean="0">
                <a:latin typeface="Amienne" pitchFamily="82" charset="0"/>
              </a:rPr>
              <a:t>Started</a:t>
            </a:r>
            <a:r>
              <a:rPr lang="es-MX" sz="2400" dirty="0" smtClean="0">
                <a:latin typeface="Amienne" pitchFamily="82" charset="0"/>
              </a:rPr>
              <a:t> in 1760 </a:t>
            </a:r>
            <a:r>
              <a:rPr lang="es-MX" sz="2400" dirty="0" err="1" smtClean="0">
                <a:latin typeface="Amienne" pitchFamily="82" charset="0"/>
              </a:rPr>
              <a:t>but</a:t>
            </a:r>
            <a:r>
              <a:rPr lang="es-MX" sz="2400" dirty="0" smtClean="0">
                <a:latin typeface="Amienne" pitchFamily="82" charset="0"/>
              </a:rPr>
              <a:t> </a:t>
            </a:r>
            <a:r>
              <a:rPr lang="es-MX" sz="2400" dirty="0" err="1" smtClean="0">
                <a:latin typeface="Amienne" pitchFamily="82" charset="0"/>
              </a:rPr>
              <a:t>reached</a:t>
            </a:r>
            <a:r>
              <a:rPr lang="es-MX" sz="2400" dirty="0" smtClean="0">
                <a:latin typeface="Amienne" pitchFamily="82" charset="0"/>
              </a:rPr>
              <a:t> </a:t>
            </a:r>
            <a:r>
              <a:rPr lang="es-MX" sz="2400" dirty="0" err="1" smtClean="0">
                <a:latin typeface="Amienne" pitchFamily="82" charset="0"/>
              </a:rPr>
              <a:t>peak</a:t>
            </a:r>
            <a:r>
              <a:rPr lang="es-MX" sz="2400" dirty="0" smtClean="0">
                <a:latin typeface="Amienne" pitchFamily="82" charset="0"/>
              </a:rPr>
              <a:t> in 1780s</a:t>
            </a:r>
          </a:p>
          <a:p>
            <a:pPr>
              <a:buFont typeface="Wingdings" pitchFamily="2" charset="2"/>
              <a:buChar char="v"/>
            </a:pPr>
            <a:r>
              <a:rPr lang="es-MX" sz="2400" dirty="0" err="1" smtClean="0">
                <a:latin typeface="Amienne" pitchFamily="82" charset="0"/>
              </a:rPr>
              <a:t>Came</a:t>
            </a:r>
            <a:r>
              <a:rPr lang="es-MX" sz="2400" dirty="0" smtClean="0">
                <a:latin typeface="Amienne" pitchFamily="82" charset="0"/>
              </a:rPr>
              <a:t> as a </a:t>
            </a:r>
            <a:r>
              <a:rPr lang="es-MX" sz="2400" dirty="0" err="1" smtClean="0">
                <a:latin typeface="Amienne" pitchFamily="82" charset="0"/>
              </a:rPr>
              <a:t>result</a:t>
            </a:r>
            <a:r>
              <a:rPr lang="es-MX" sz="2400" dirty="0" smtClean="0">
                <a:latin typeface="Amienne" pitchFamily="82" charset="0"/>
              </a:rPr>
              <a:t> of Rocco art and </a:t>
            </a:r>
            <a:r>
              <a:rPr lang="es-MX" sz="2400" dirty="0" err="1" smtClean="0">
                <a:latin typeface="Amienne" pitchFamily="82" charset="0"/>
              </a:rPr>
              <a:t>Baroque</a:t>
            </a:r>
            <a:r>
              <a:rPr lang="es-MX" sz="2400" dirty="0" smtClean="0">
                <a:latin typeface="Amienne" pitchFamily="82" charset="0"/>
              </a:rPr>
              <a:t> art</a:t>
            </a:r>
          </a:p>
          <a:p>
            <a:pPr>
              <a:buFont typeface="Wingdings" pitchFamily="2" charset="2"/>
              <a:buChar char="v"/>
            </a:pPr>
            <a:r>
              <a:rPr lang="es-MX" sz="2400" dirty="0" err="1" smtClean="0">
                <a:latin typeface="Amienne" pitchFamily="82" charset="0"/>
              </a:rPr>
              <a:t>Neoclassicism</a:t>
            </a:r>
            <a:r>
              <a:rPr lang="es-MX" sz="2400" dirty="0" smtClean="0">
                <a:latin typeface="Amienne" pitchFamily="82" charset="0"/>
              </a:rPr>
              <a:t>: </a:t>
            </a:r>
            <a:r>
              <a:rPr lang="es-MX" sz="2400" dirty="0" err="1" smtClean="0">
                <a:latin typeface="Amienne" pitchFamily="82" charset="0"/>
              </a:rPr>
              <a:t>spirit</a:t>
            </a:r>
            <a:r>
              <a:rPr lang="es-MX" sz="2400" dirty="0" smtClean="0">
                <a:latin typeface="Amienne" pitchFamily="82" charset="0"/>
              </a:rPr>
              <a:t> of </a:t>
            </a:r>
            <a:r>
              <a:rPr lang="es-MX" sz="2400" dirty="0" err="1" smtClean="0">
                <a:latin typeface="Amienne" pitchFamily="82" charset="0"/>
              </a:rPr>
              <a:t>nationalism</a:t>
            </a:r>
            <a:r>
              <a:rPr lang="es-MX" sz="2400" dirty="0" smtClean="0">
                <a:latin typeface="Amienne" pitchFamily="82" charset="0"/>
              </a:rPr>
              <a:t>, </a:t>
            </a:r>
            <a:r>
              <a:rPr lang="es-MX" sz="2400" dirty="0" err="1" smtClean="0">
                <a:latin typeface="Amienne" pitchFamily="82" charset="0"/>
              </a:rPr>
              <a:t>sacrifice</a:t>
            </a:r>
            <a:r>
              <a:rPr lang="es-MX" sz="2400" dirty="0" smtClean="0">
                <a:latin typeface="Amienne" pitchFamily="82" charset="0"/>
              </a:rPr>
              <a:t>, </a:t>
            </a:r>
            <a:r>
              <a:rPr lang="es-MX" sz="2400" dirty="0" err="1" smtClean="0">
                <a:latin typeface="Amienne" pitchFamily="82" charset="0"/>
              </a:rPr>
              <a:t>courage</a:t>
            </a:r>
            <a:r>
              <a:rPr lang="es-MX" sz="2400" dirty="0" smtClean="0">
                <a:latin typeface="Amienne" pitchFamily="82" charset="0"/>
              </a:rPr>
              <a:t>, and </a:t>
            </a:r>
            <a:r>
              <a:rPr lang="es-MX" sz="2400" dirty="0" err="1" smtClean="0">
                <a:latin typeface="Amienne" pitchFamily="82" charset="0"/>
              </a:rPr>
              <a:t>classic</a:t>
            </a:r>
            <a:r>
              <a:rPr lang="es-MX" sz="2400" dirty="0" smtClean="0">
                <a:latin typeface="Amienne" pitchFamily="82" charset="0"/>
              </a:rPr>
              <a:t> </a:t>
            </a:r>
            <a:r>
              <a:rPr lang="es-MX" sz="2400" dirty="0" err="1" smtClean="0">
                <a:latin typeface="Amienne" pitchFamily="82" charset="0"/>
              </a:rPr>
              <a:t>themes</a:t>
            </a:r>
            <a:r>
              <a:rPr lang="es-MX" sz="2400" dirty="0" smtClean="0">
                <a:latin typeface="Amienne" pitchFamily="82" charset="0"/>
              </a:rPr>
              <a:t> </a:t>
            </a:r>
            <a:r>
              <a:rPr lang="es-MX" sz="2400" dirty="0" smtClean="0">
                <a:latin typeface="Amienne" pitchFamily="82" charset="0"/>
              </a:rPr>
              <a:t>in </a:t>
            </a:r>
            <a:r>
              <a:rPr lang="es-MX" sz="2400" dirty="0" err="1" smtClean="0">
                <a:latin typeface="Amienne" pitchFamily="82" charset="0"/>
              </a:rPr>
              <a:t>Roman</a:t>
            </a:r>
            <a:r>
              <a:rPr lang="es-MX" sz="2400" dirty="0" smtClean="0">
                <a:latin typeface="Amienne" pitchFamily="82" charset="0"/>
              </a:rPr>
              <a:t> and </a:t>
            </a:r>
            <a:r>
              <a:rPr lang="es-MX" sz="2400" dirty="0" err="1" smtClean="0">
                <a:latin typeface="Amienne" pitchFamily="82" charset="0"/>
              </a:rPr>
              <a:t>Greek</a:t>
            </a:r>
            <a:r>
              <a:rPr lang="es-MX" sz="2400" dirty="0" smtClean="0">
                <a:latin typeface="Amienne" pitchFamily="82" charset="0"/>
              </a:rPr>
              <a:t> art. </a:t>
            </a:r>
          </a:p>
          <a:p>
            <a:pPr>
              <a:buFont typeface="Wingdings" pitchFamily="2" charset="2"/>
              <a:buChar char="v"/>
            </a:pPr>
            <a:r>
              <a:rPr lang="es-MX" sz="2400" dirty="0" err="1" smtClean="0">
                <a:latin typeface="Amienne" pitchFamily="82" charset="0"/>
              </a:rPr>
              <a:t>Stimulated</a:t>
            </a:r>
            <a:r>
              <a:rPr lang="es-MX" sz="2400" dirty="0" smtClean="0">
                <a:latin typeface="Amienne" pitchFamily="82" charset="0"/>
              </a:rPr>
              <a:t> </a:t>
            </a:r>
            <a:r>
              <a:rPr lang="es-MX" sz="2400" dirty="0" err="1" smtClean="0">
                <a:latin typeface="Amienne" pitchFamily="82" charset="0"/>
              </a:rPr>
              <a:t>by</a:t>
            </a:r>
            <a:r>
              <a:rPr lang="es-MX" sz="2400" dirty="0" smtClean="0">
                <a:latin typeface="Amienne" pitchFamily="82" charset="0"/>
              </a:rPr>
              <a:t>: </a:t>
            </a:r>
            <a:r>
              <a:rPr lang="es-MX" sz="2400" dirty="0" err="1" smtClean="0">
                <a:latin typeface="Amienne" pitchFamily="82" charset="0"/>
              </a:rPr>
              <a:t>the</a:t>
            </a:r>
            <a:r>
              <a:rPr lang="es-MX" sz="2400" dirty="0" smtClean="0">
                <a:latin typeface="Amienne" pitchFamily="82" charset="0"/>
              </a:rPr>
              <a:t> </a:t>
            </a:r>
            <a:r>
              <a:rPr lang="es-MX" sz="2400" dirty="0" err="1" smtClean="0">
                <a:latin typeface="Amienne" pitchFamily="82" charset="0"/>
              </a:rPr>
              <a:t>increase</a:t>
            </a:r>
            <a:r>
              <a:rPr lang="es-MX" sz="2400" dirty="0" smtClean="0">
                <a:latin typeface="Amienne" pitchFamily="82" charset="0"/>
              </a:rPr>
              <a:t> of </a:t>
            </a:r>
            <a:r>
              <a:rPr lang="es-MX" sz="2400" dirty="0" err="1" smtClean="0">
                <a:latin typeface="Amienne" pitchFamily="82" charset="0"/>
              </a:rPr>
              <a:t>scientific</a:t>
            </a:r>
            <a:r>
              <a:rPr lang="es-MX" sz="2400" dirty="0" smtClean="0">
                <a:latin typeface="Amienne" pitchFamily="82" charset="0"/>
              </a:rPr>
              <a:t> </a:t>
            </a:r>
            <a:r>
              <a:rPr lang="es-MX" sz="2400" dirty="0" err="1" smtClean="0">
                <a:latin typeface="Amienne" pitchFamily="82" charset="0"/>
              </a:rPr>
              <a:t>knowlege</a:t>
            </a:r>
            <a:r>
              <a:rPr lang="es-MX" sz="2400" dirty="0" smtClean="0">
                <a:latin typeface="Amienne" pitchFamily="82" charset="0"/>
              </a:rPr>
              <a:t>, </a:t>
            </a:r>
            <a:r>
              <a:rPr lang="es-MX" sz="2400" dirty="0" err="1" smtClean="0">
                <a:latin typeface="Amienne" pitchFamily="82" charset="0"/>
              </a:rPr>
              <a:t>opposition</a:t>
            </a:r>
            <a:r>
              <a:rPr lang="es-MX" sz="2400" dirty="0" smtClean="0">
                <a:latin typeface="Amienne" pitchFamily="82" charset="0"/>
              </a:rPr>
              <a:t> </a:t>
            </a:r>
            <a:r>
              <a:rPr lang="es-MX" sz="2400" dirty="0" err="1" smtClean="0">
                <a:latin typeface="Amienne" pitchFamily="82" charset="0"/>
              </a:rPr>
              <a:t>to</a:t>
            </a:r>
            <a:r>
              <a:rPr lang="es-MX" sz="2400" dirty="0" smtClean="0">
                <a:latin typeface="Amienne" pitchFamily="82" charset="0"/>
              </a:rPr>
              <a:t> Rocco and </a:t>
            </a:r>
            <a:r>
              <a:rPr lang="es-MX" sz="2400" dirty="0" err="1" smtClean="0">
                <a:latin typeface="Amienne" pitchFamily="82" charset="0"/>
              </a:rPr>
              <a:t>Barque</a:t>
            </a:r>
            <a:r>
              <a:rPr lang="es-MX" sz="2400" dirty="0" smtClean="0">
                <a:latin typeface="Amienne" pitchFamily="82" charset="0"/>
              </a:rPr>
              <a:t>, </a:t>
            </a:r>
            <a:r>
              <a:rPr lang="es-MX" sz="2400" dirty="0" err="1" smtClean="0">
                <a:latin typeface="Amienne" pitchFamily="82" charset="0"/>
              </a:rPr>
              <a:t>archaeological</a:t>
            </a:r>
            <a:r>
              <a:rPr lang="es-MX" sz="2400" dirty="0" smtClean="0">
                <a:latin typeface="Amienne" pitchFamily="82" charset="0"/>
              </a:rPr>
              <a:t> </a:t>
            </a:r>
            <a:r>
              <a:rPr lang="es-MX" sz="2400" dirty="0" err="1" smtClean="0">
                <a:latin typeface="Amienne" pitchFamily="82" charset="0"/>
              </a:rPr>
              <a:t>excavations</a:t>
            </a:r>
            <a:r>
              <a:rPr lang="es-MX" sz="2400" dirty="0" smtClean="0">
                <a:latin typeface="Amienne" pitchFamily="82" charset="0"/>
              </a:rPr>
              <a:t> of </a:t>
            </a:r>
            <a:r>
              <a:rPr lang="es-MX" sz="2400" dirty="0" err="1" smtClean="0">
                <a:latin typeface="Amienne" pitchFamily="82" charset="0"/>
              </a:rPr>
              <a:t>Roman</a:t>
            </a:r>
            <a:r>
              <a:rPr lang="es-MX" sz="2400" dirty="0" smtClean="0">
                <a:latin typeface="Amienne" pitchFamily="82" charset="0"/>
              </a:rPr>
              <a:t> </a:t>
            </a:r>
            <a:r>
              <a:rPr lang="es-MX" sz="2400" dirty="0" err="1" smtClean="0">
                <a:latin typeface="Amienne" pitchFamily="82" charset="0"/>
              </a:rPr>
              <a:t>artifacts</a:t>
            </a:r>
            <a:r>
              <a:rPr lang="es-MX" sz="2400" dirty="0" smtClean="0">
                <a:latin typeface="Amienne" pitchFamily="82" charset="0"/>
              </a:rPr>
              <a:t>, and </a:t>
            </a:r>
            <a:r>
              <a:rPr lang="es-MX" sz="2400" dirty="0" err="1" smtClean="0">
                <a:latin typeface="Amienne" pitchFamily="82" charset="0"/>
              </a:rPr>
              <a:t>published</a:t>
            </a:r>
            <a:r>
              <a:rPr lang="es-MX" sz="2400" dirty="0" smtClean="0">
                <a:latin typeface="Amienne" pitchFamily="82" charset="0"/>
              </a:rPr>
              <a:t> </a:t>
            </a:r>
            <a:r>
              <a:rPr lang="es-MX" sz="2400" dirty="0" err="1" smtClean="0">
                <a:latin typeface="Amienne" pitchFamily="82" charset="0"/>
              </a:rPr>
              <a:t>works</a:t>
            </a:r>
            <a:r>
              <a:rPr lang="es-MX" sz="2400" dirty="0" smtClean="0">
                <a:latin typeface="Amienne" pitchFamily="82" charset="0"/>
              </a:rPr>
              <a:t>. </a:t>
            </a:r>
          </a:p>
          <a:p>
            <a:pPr>
              <a:buFont typeface="Wingdings" pitchFamily="2" charset="2"/>
              <a:buChar char="v"/>
            </a:pPr>
            <a:r>
              <a:rPr lang="es-MX" sz="2400" dirty="0" err="1" smtClean="0">
                <a:latin typeface="Amienne" pitchFamily="82" charset="0"/>
              </a:rPr>
              <a:t>Economy</a:t>
            </a:r>
            <a:r>
              <a:rPr lang="es-MX" sz="2400" dirty="0" smtClean="0">
                <a:latin typeface="Amienne" pitchFamily="82" charset="0"/>
              </a:rPr>
              <a:t> boom leads </a:t>
            </a:r>
            <a:r>
              <a:rPr lang="es-MX" sz="2400" dirty="0" err="1" smtClean="0">
                <a:latin typeface="Amienne" pitchFamily="82" charset="0"/>
              </a:rPr>
              <a:t>to</a:t>
            </a:r>
            <a:r>
              <a:rPr lang="es-MX" sz="2400" dirty="0" smtClean="0">
                <a:latin typeface="Amienne" pitchFamily="82" charset="0"/>
              </a:rPr>
              <a:t> </a:t>
            </a:r>
            <a:r>
              <a:rPr lang="es-MX" sz="2400" dirty="0" err="1" smtClean="0">
                <a:latin typeface="Amienne" pitchFamily="82" charset="0"/>
              </a:rPr>
              <a:t>an</a:t>
            </a:r>
            <a:r>
              <a:rPr lang="es-MX" sz="2400" dirty="0" smtClean="0">
                <a:latin typeface="Amienne" pitchFamily="82" charset="0"/>
              </a:rPr>
              <a:t> </a:t>
            </a:r>
            <a:r>
              <a:rPr lang="es-MX" sz="2400" dirty="0" err="1" smtClean="0">
                <a:latin typeface="Amienne" pitchFamily="82" charset="0"/>
              </a:rPr>
              <a:t>ineterest</a:t>
            </a:r>
            <a:r>
              <a:rPr lang="es-MX" sz="2400" dirty="0" smtClean="0">
                <a:latin typeface="Amienne" pitchFamily="82" charset="0"/>
              </a:rPr>
              <a:t> in </a:t>
            </a:r>
            <a:r>
              <a:rPr lang="es-MX" sz="2400" dirty="0" err="1" smtClean="0">
                <a:latin typeface="Amienne" pitchFamily="82" charset="0"/>
              </a:rPr>
              <a:t>entertainment</a:t>
            </a:r>
            <a:r>
              <a:rPr lang="es-MX" sz="2400" dirty="0" smtClean="0">
                <a:latin typeface="Amienne" pitchFamily="82" charset="0"/>
              </a:rPr>
              <a:t>. </a:t>
            </a:r>
            <a:endParaRPr lang="es-MX" sz="2400" dirty="0" smtClean="0">
              <a:latin typeface="Amienne" pitchFamily="82" charset="0"/>
            </a:endParaRPr>
          </a:p>
          <a:p>
            <a:pPr>
              <a:buFont typeface="Wingdings" pitchFamily="2" charset="2"/>
              <a:buChar char="v"/>
            </a:pPr>
            <a:r>
              <a:rPr lang="es-MX" sz="2400" dirty="0" err="1" smtClean="0">
                <a:latin typeface="Amienne" pitchFamily="82" charset="0"/>
              </a:rPr>
              <a:t>Famous</a:t>
            </a:r>
            <a:r>
              <a:rPr lang="es-MX" sz="2400" dirty="0" smtClean="0">
                <a:latin typeface="Amienne" pitchFamily="82" charset="0"/>
              </a:rPr>
              <a:t> </a:t>
            </a:r>
            <a:r>
              <a:rPr lang="es-MX" sz="2400" dirty="0" err="1" smtClean="0">
                <a:latin typeface="Amienne" pitchFamily="82" charset="0"/>
              </a:rPr>
              <a:t>composers</a:t>
            </a:r>
            <a:r>
              <a:rPr lang="es-MX" sz="2400" dirty="0" smtClean="0">
                <a:latin typeface="Amienne" pitchFamily="82" charset="0"/>
              </a:rPr>
              <a:t>: Abel, J.C. Bach, </a:t>
            </a:r>
            <a:r>
              <a:rPr lang="es-MX" sz="2400" dirty="0" err="1" smtClean="0">
                <a:latin typeface="Amienne" pitchFamily="82" charset="0"/>
              </a:rPr>
              <a:t>Geminiani</a:t>
            </a:r>
            <a:r>
              <a:rPr lang="es-MX" sz="2400" dirty="0" smtClean="0">
                <a:latin typeface="Amienne" pitchFamily="82" charset="0"/>
              </a:rPr>
              <a:t>, </a:t>
            </a:r>
            <a:r>
              <a:rPr lang="es-MX" sz="2400" dirty="0" err="1" smtClean="0">
                <a:latin typeface="Amienne" pitchFamily="82" charset="0"/>
              </a:rPr>
              <a:t>Pepusch</a:t>
            </a:r>
            <a:r>
              <a:rPr lang="es-MX" sz="2400" dirty="0" smtClean="0">
                <a:latin typeface="Amienne" pitchFamily="82" charset="0"/>
              </a:rPr>
              <a:t>, and George Frederick </a:t>
            </a:r>
            <a:r>
              <a:rPr lang="es-MX" sz="2400" dirty="0" err="1" smtClean="0">
                <a:latin typeface="Amienne" pitchFamily="82" charset="0"/>
              </a:rPr>
              <a:t>Handel</a:t>
            </a:r>
            <a:r>
              <a:rPr lang="es-MX" sz="2400" dirty="0" smtClean="0">
                <a:latin typeface="Amienne" pitchFamily="82" charset="0"/>
              </a:rPr>
              <a:t>. </a:t>
            </a:r>
            <a:endParaRPr lang="es-MX" sz="2400" dirty="0">
              <a:latin typeface="Amienne" pitchFamily="82"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TotalTime>
  <Words>374</Words>
  <Application>Microsoft Office PowerPoint</Application>
  <PresentationFormat>On-screen Show (4:3)</PresentationFormat>
  <Paragraphs>46</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Restoration &amp; the 18th century (1660-1798)</vt:lpstr>
      <vt:lpstr>Slide 2</vt:lpstr>
      <vt:lpstr>Non Poetry Movement</vt:lpstr>
      <vt:lpstr>Poetry Movements</vt:lpstr>
      <vt:lpstr>Visual Art and Music</vt:lpstr>
    </vt:vector>
  </TitlesOfParts>
  <Company>Wake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Restoration &amp; the 18th century (1660-1798)</dc:title>
  <dc:creator>WCPSS</dc:creator>
  <cp:lastModifiedBy>WCPSS</cp:lastModifiedBy>
  <cp:revision>8</cp:revision>
  <dcterms:created xsi:type="dcterms:W3CDTF">2009-11-24T16:09:45Z</dcterms:created>
  <dcterms:modified xsi:type="dcterms:W3CDTF">2009-12-01T16:25:51Z</dcterms:modified>
</cp:coreProperties>
</file>